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7"/>
  </p:notesMasterIdLst>
  <p:handoutMasterIdLst>
    <p:handoutMasterId r:id="rId48"/>
  </p:handoutMasterIdLst>
  <p:sldIdLst>
    <p:sldId id="668" r:id="rId6"/>
    <p:sldId id="683" r:id="rId7"/>
    <p:sldId id="762" r:id="rId8"/>
    <p:sldId id="800" r:id="rId9"/>
    <p:sldId id="765" r:id="rId10"/>
    <p:sldId id="764" r:id="rId11"/>
    <p:sldId id="766" r:id="rId12"/>
    <p:sldId id="767" r:id="rId13"/>
    <p:sldId id="768" r:id="rId14"/>
    <p:sldId id="769" r:id="rId15"/>
    <p:sldId id="770" r:id="rId16"/>
    <p:sldId id="761" r:id="rId17"/>
    <p:sldId id="771" r:id="rId18"/>
    <p:sldId id="772" r:id="rId19"/>
    <p:sldId id="773" r:id="rId20"/>
    <p:sldId id="774" r:id="rId21"/>
    <p:sldId id="775" r:id="rId22"/>
    <p:sldId id="776" r:id="rId23"/>
    <p:sldId id="777" r:id="rId24"/>
    <p:sldId id="778" r:id="rId25"/>
    <p:sldId id="779" r:id="rId26"/>
    <p:sldId id="780" r:id="rId27"/>
    <p:sldId id="781" r:id="rId28"/>
    <p:sldId id="782" r:id="rId29"/>
    <p:sldId id="783" r:id="rId30"/>
    <p:sldId id="784" r:id="rId31"/>
    <p:sldId id="785" r:id="rId32"/>
    <p:sldId id="786" r:id="rId33"/>
    <p:sldId id="787" r:id="rId34"/>
    <p:sldId id="788" r:id="rId35"/>
    <p:sldId id="798" r:id="rId36"/>
    <p:sldId id="799" r:id="rId37"/>
    <p:sldId id="790" r:id="rId38"/>
    <p:sldId id="791" r:id="rId39"/>
    <p:sldId id="792" r:id="rId40"/>
    <p:sldId id="793" r:id="rId41"/>
    <p:sldId id="794" r:id="rId42"/>
    <p:sldId id="795" r:id="rId43"/>
    <p:sldId id="796" r:id="rId44"/>
    <p:sldId id="797" r:id="rId45"/>
    <p:sldId id="672" r:id="rId4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62"/>
            <p14:sldId id="800"/>
            <p14:sldId id="765"/>
            <p14:sldId id="764"/>
            <p14:sldId id="766"/>
            <p14:sldId id="767"/>
            <p14:sldId id="768"/>
            <p14:sldId id="769"/>
            <p14:sldId id="770"/>
            <p14:sldId id="761"/>
            <p14:sldId id="771"/>
            <p14:sldId id="772"/>
            <p14:sldId id="773"/>
            <p14:sldId id="774"/>
            <p14:sldId id="775"/>
            <p14:sldId id="776"/>
            <p14:sldId id="777"/>
            <p14:sldId id="778"/>
            <p14:sldId id="779"/>
            <p14:sldId id="780"/>
            <p14:sldId id="781"/>
            <p14:sldId id="782"/>
            <p14:sldId id="783"/>
            <p14:sldId id="784"/>
            <p14:sldId id="785"/>
            <p14:sldId id="786"/>
            <p14:sldId id="787"/>
            <p14:sldId id="788"/>
            <p14:sldId id="798"/>
            <p14:sldId id="799"/>
            <p14:sldId id="790"/>
            <p14:sldId id="791"/>
            <p14:sldId id="792"/>
            <p14:sldId id="793"/>
            <p14:sldId id="794"/>
            <p14:sldId id="795"/>
            <p14:sldId id="796"/>
            <p14:sldId id="797"/>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26" autoAdjust="0"/>
    <p:restoredTop sz="59271" autoAdjust="0"/>
  </p:normalViewPr>
  <p:slideViewPr>
    <p:cSldViewPr snapToGrid="0">
      <p:cViewPr varScale="1">
        <p:scale>
          <a:sx n="49" d="100"/>
          <a:sy n="49" d="100"/>
        </p:scale>
        <p:origin x="-1048"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presProps" Target="presProps.xml"/><Relationship Id="rId51" Type="http://schemas.openxmlformats.org/officeDocument/2006/relationships/viewProps" Target="viewProps.xml"/><Relationship Id="rId52" Type="http://schemas.openxmlformats.org/officeDocument/2006/relationships/theme" Target="theme/theme1.xml"/><Relationship Id="rId53"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notesMaster" Target="notesMasters/notesMaster1.xml"/><Relationship Id="rId48" Type="http://schemas.openxmlformats.org/officeDocument/2006/relationships/handoutMaster" Target="handoutMasters/handoutMaster1.xml"/><Relationship Id="rId49" Type="http://schemas.openxmlformats.org/officeDocument/2006/relationships/printerSettings" Target="printerSettings/printerSettings1.bin"/><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9/28/15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1.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9/28/15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versioning control, modify a recipe, generate a Chef cookbook and set up a web server on a virtual workstation.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Chef product.</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But what is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r>
              <a:rPr lang="en-US" dirty="0" smtClean="0"/>
              <a:t>Instructor Note: It may seem unusual to ask people in a physical classroom to read this content but it is important that they learn to refer to the documentation</a:t>
            </a:r>
            <a:r>
              <a:rPr lang="en-US" baseline="0" dirty="0" smtClean="0"/>
              <a:t> since they may need to in the workplace.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cookbook is a structure that contains recipes. It also contains a number of other things--but right now we are most interested in a finding a home for our recipes, giving them a version, and providing a README to help describe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examine the '</a:t>
            </a:r>
            <a:r>
              <a:rPr lang="en-US" b="0" dirty="0" smtClean="0">
                <a:latin typeface="Inconsolata" panose="020B0609030003000000"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smtClean="0"/>
          </a:p>
          <a:p>
            <a:r>
              <a:rPr lang="en-US" dirty="0" smtClean="0"/>
              <a:t>Lets ask the `chef generate cookbook` command for help to see how it is used.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generate a cookbook all we have to do is provide it with a name. </a:t>
            </a:r>
          </a:p>
          <a:p>
            <a:endParaRPr lang="en-US" dirty="0" smtClean="0"/>
          </a:p>
          <a:p>
            <a:r>
              <a:rPr lang="en-US" dirty="0" smtClean="0"/>
              <a:t>Naming things:</a:t>
            </a:r>
            <a:r>
              <a:rPr lang="en-US" baseline="0" dirty="0" smtClean="0"/>
              <a:t> T</a:t>
            </a:r>
            <a:r>
              <a:rPr lang="en-US" dirty="0" smtClean="0"/>
              <a:t>here are two hard things in Computer Science and one of those is giving something a name.</a:t>
            </a:r>
          </a:p>
          <a:p>
            <a:endParaRPr lang="en-US" dirty="0" smtClean="0"/>
          </a:p>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Inconsolata" panose="020B0609030003000000"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Inconsolata" panose="020B0609030003000000" pitchFamily="49" charset="0"/>
              </a:rPr>
              <a:t>tree'</a:t>
            </a:r>
            <a:r>
              <a:rPr lang="en-US" dirty="0" smtClean="0"/>
              <a:t> command. If we provide '</a:t>
            </a:r>
            <a:r>
              <a:rPr lang="en-US" b="1" dirty="0" smtClean="0">
                <a:latin typeface="Inconsolata" panose="020B0609030003000000"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Inconsolata" panose="020B0609030003000000"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'cat'</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add it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git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git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Inconsolata" panose="020B0609030003000000" pitchFamily="49" charset="0"/>
              </a:rPr>
              <a:t>git</a:t>
            </a:r>
            <a:r>
              <a:rPr lang="en-US" b="0" dirty="0" smtClean="0">
                <a:latin typeface="Inconsolata" panose="020B0609030003000000" pitchFamily="49" charset="0"/>
              </a:rPr>
              <a:t> add .'</a:t>
            </a:r>
            <a:r>
              <a:rPr lang="en-US" b="0" baseline="0" dirty="0" smtClean="0">
                <a:latin typeface="Inconsolata" panose="020B0609030003000000"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things around or we're ready to close it.</a:t>
            </a:r>
          </a:p>
          <a:p>
            <a:endParaRPr lang="en-US" dirty="0" smtClean="0"/>
          </a:p>
          <a:p>
            <a:r>
              <a:rPr lang="en-US" dirty="0" smtClean="0"/>
              <a:t>Running `git status` allows us to see in the box. Git reports back to us the changes that will be committed.</a:t>
            </a:r>
          </a:p>
          <a:p>
            <a:endParaRPr lang="en-US" dirty="0" smtClean="0"/>
          </a:p>
          <a:p>
            <a:r>
              <a:rPr lang="en-US" dirty="0" smtClean="0"/>
              <a:t>Instructor Note: Git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got a little sidetracked with versioning and source control. Remember, we were asked if we could write a recipe to setup a web server.</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setup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~/apache/recipes/</a:t>
            </a:r>
            <a:r>
              <a:rPr lang="en-US" dirty="0" err="1" smtClean="0"/>
              <a:t>server.rb</a:t>
            </a:r>
            <a:r>
              <a:rPr lang="en-US" baseline="0" dirty="0" smtClean="0"/>
              <a:t> so that t</a:t>
            </a:r>
            <a:r>
              <a:rPr lang="en-US" dirty="0" smtClean="0"/>
              <a:t>he server recipe defines the policy:</a:t>
            </a:r>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"/var/www/html/index.html" is created with the content "Hello, world!"</a:t>
            </a:r>
          </a:p>
          <a:p>
            <a:endParaRPr lang="en-US" dirty="0" smtClean="0"/>
          </a:p>
          <a:p>
            <a:r>
              <a:rPr lang="en-US" dirty="0" smtClean="0"/>
              <a:t>* The service named </a:t>
            </a:r>
            <a:r>
              <a:rPr lang="en-US" b="1" dirty="0" smtClean="0"/>
              <a:t>httpd</a:t>
            </a:r>
            <a:r>
              <a:rPr lang="en-US" dirty="0" smtClean="0"/>
              <a:t> is started and enabled.</a:t>
            </a:r>
          </a:p>
          <a:p>
            <a:endParaRPr lang="en-US" dirty="0" smtClean="0"/>
          </a:p>
          <a:p>
            <a:r>
              <a:rPr lang="en-US" dirty="0" smtClean="0"/>
              <a:t>For service,</a:t>
            </a:r>
            <a:r>
              <a:rPr lang="en-US" baseline="0" dirty="0" smtClean="0"/>
              <a:t> </a:t>
            </a:r>
            <a:r>
              <a:rPr lang="en-US" dirty="0" smtClean="0"/>
              <a:t>define two resources with the same name and each with a different action: start and enable.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like, you </a:t>
            </a:r>
            <a:r>
              <a:rPr lang="en-US" dirty="0" smtClean="0"/>
              <a:t>could also combine the enable and start actions together into a Ruby array and provide that as a value to the action attribute.</a:t>
            </a:r>
          </a:p>
          <a:p>
            <a:endParaRPr lang="en-US" dirty="0" smtClean="0"/>
          </a:p>
          <a:p>
            <a:r>
              <a:rPr lang="en-US" dirty="0" smtClean="0"/>
              <a:t>Instructor Note: Ruby arrays are ordered, integer-indexed collections of any object. Each element in an array is associated with and referred to by an index.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7806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its time to add 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3867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readme file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r>
              <a:rPr lang="en-US" dirty="0" smtClean="0"/>
              <a:t>-</a:t>
            </a:r>
          </a:p>
          <a:p>
            <a:r>
              <a:rPr lang="en-US" dirty="0" smtClean="0"/>
              <a:t>Would adding the user's name to the end of the file, like in the third example, solve the problems we are facing with other choices?</a:t>
            </a:r>
          </a:p>
          <a:p>
            <a:endParaRPr lang="en-US" dirty="0" smtClean="0"/>
          </a:p>
          <a:p>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dirty="0" smtClean="0"/>
              <a: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a:t>
            </a:r>
            <a:r>
              <a:rPr lang="en-US" baseline="0" smtClean="0"/>
              <a:t>code. There </a:t>
            </a:r>
            <a:r>
              <a:rPr lang="en-US" baseline="0" dirty="0" smtClean="0"/>
              <a:t>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138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p>
          <a:p>
            <a:endParaRPr lang="en-US" dirty="0" smtClean="0"/>
          </a:p>
          <a:p>
            <a:r>
              <a:rPr lang="en-US" dirty="0" smtClean="0"/>
              <a:t>On</a:t>
            </a:r>
            <a:r>
              <a:rPr lang="en-US" baseline="0" dirty="0" smtClean="0"/>
              <a:t> the next slide l</a:t>
            </a:r>
            <a:r>
              <a:rPr lang="en-US" dirty="0" smtClean="0"/>
              <a:t>et's update our setup recipe to define a new statement of configuration policy.</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time for individuals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Edit your</a:t>
            </a:r>
            <a:r>
              <a:rPr lang="en-US" baseline="0" dirty="0" smtClean="0"/>
              <a:t> </a:t>
            </a:r>
            <a:r>
              <a:rPr lang="en-US" baseline="0" dirty="0" err="1" smtClean="0"/>
              <a:t>setup.rb</a:t>
            </a:r>
            <a:r>
              <a:rPr lang="en-US" baseline="0" dirty="0" smtClean="0"/>
              <a:t> recipe and add the package "git" as shown here.</a:t>
            </a:r>
          </a:p>
          <a:p>
            <a:pPr marL="228600" indent="-228600">
              <a:buAutoNum type="arabicPeriod"/>
            </a:pP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Use '</a:t>
            </a:r>
            <a:r>
              <a:rPr lang="en-US" b="0" dirty="0" smtClean="0"/>
              <a:t>sudo chef-apply </a:t>
            </a:r>
            <a:r>
              <a:rPr lang="en-US" b="0" dirty="0" err="1" smtClean="0"/>
              <a:t>setup.rb</a:t>
            </a:r>
            <a:r>
              <a:rPr lang="en-US" b="0" dirty="0" smtClean="0"/>
              <a:t>'</a:t>
            </a:r>
            <a:r>
              <a:rPr lang="en-US" b="0" baseline="0" dirty="0" smtClean="0"/>
              <a:t> </a:t>
            </a:r>
            <a:r>
              <a:rPr lang="en-US" baseline="0" dirty="0" smtClean="0"/>
              <a:t>to apply your recipe. Notice how </a:t>
            </a:r>
            <a:r>
              <a:rPr lang="en-US" dirty="0" smtClean="0"/>
              <a:t>git just</a:t>
            </a:r>
            <a:r>
              <a:rPr lang="en-US" baseline="0" dirty="0" smtClean="0"/>
              <a:t> got installed.</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936036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2795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59693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97510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1730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 id="2147483796" r:id="rId26"/>
    <p:sldLayoutId id="2147483797"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hyperlink" Target="http://docs.chef.io/config_rb_metadata.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 Id="rId3" Type="http://schemas.openxmlformats.org/officeDocument/2006/relationships/hyperlink" Target="http://git-scm.com/book/en/v2/Getting-Started-Git-Basic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2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512551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dirty="0"/>
              <a:t>Usage:                                                                                </a:t>
            </a:r>
          </a:p>
          <a:p>
            <a:r>
              <a:rPr lang="fr-FR" dirty="0"/>
              <a:t>    chef -h/--help                                                                    </a:t>
            </a:r>
          </a:p>
          <a:p>
            <a:r>
              <a:rPr lang="fr-FR" dirty="0"/>
              <a:t>    chef -v/--version                                                                 </a:t>
            </a:r>
          </a:p>
          <a:p>
            <a:r>
              <a:rPr lang="fr-FR" dirty="0"/>
              <a:t>    chef command [arguments...] [options...]                                          </a:t>
            </a:r>
          </a:p>
          <a:p>
            <a:r>
              <a:rPr lang="fr-FR" dirty="0"/>
              <a:t>                                                                                      </a:t>
            </a:r>
          </a:p>
          <a:p>
            <a:r>
              <a:rPr lang="fr-FR" dirty="0"/>
              <a:t>                                                                                      </a:t>
            </a:r>
          </a:p>
          <a:p>
            <a:r>
              <a:rPr lang="fr-FR" dirty="0" err="1"/>
              <a:t>Available</a:t>
            </a:r>
            <a:r>
              <a:rPr lang="fr-FR" dirty="0"/>
              <a:t> </a:t>
            </a:r>
            <a:r>
              <a:rPr lang="fr-FR" dirty="0" err="1"/>
              <a:t>Commands</a:t>
            </a:r>
            <a:r>
              <a:rPr lang="fr-FR" dirty="0"/>
              <a:t>:                                                                   </a:t>
            </a:r>
          </a:p>
          <a:p>
            <a:r>
              <a:rPr lang="fr-FR" dirty="0"/>
              <a:t>    </a:t>
            </a:r>
            <a:r>
              <a:rPr lang="fr-FR" dirty="0" err="1"/>
              <a:t>exec</a:t>
            </a:r>
            <a:r>
              <a:rPr lang="fr-FR" dirty="0"/>
              <a:t>        </a:t>
            </a:r>
            <a:r>
              <a:rPr lang="fr-FR" dirty="0" err="1"/>
              <a:t>Runs</a:t>
            </a:r>
            <a:r>
              <a:rPr lang="fr-FR" dirty="0"/>
              <a:t> the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gem         </a:t>
            </a:r>
            <a:r>
              <a:rPr lang="fr-FR" dirty="0" err="1"/>
              <a:t>Runs</a:t>
            </a:r>
            <a:r>
              <a:rPr lang="fr-FR" dirty="0"/>
              <a:t> the `gem`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a:t>
            </a:r>
            <a:r>
              <a:rPr lang="fr-FR" dirty="0" err="1"/>
              <a:t>generate</a:t>
            </a:r>
            <a:r>
              <a:rPr lang="fr-FR" dirty="0"/>
              <a:t>    </a:t>
            </a:r>
            <a:r>
              <a:rPr lang="fr-FR" dirty="0" err="1"/>
              <a:t>Generate</a:t>
            </a:r>
            <a:r>
              <a:rPr lang="fr-FR" dirty="0"/>
              <a:t> a new </a:t>
            </a:r>
            <a:r>
              <a:rPr lang="fr-FR" dirty="0" err="1"/>
              <a:t>app</a:t>
            </a:r>
            <a:r>
              <a:rPr lang="fr-FR" dirty="0"/>
              <a:t>, </a:t>
            </a:r>
            <a:r>
              <a:rPr lang="fr-FR" dirty="0" err="1"/>
              <a:t>cookbook</a:t>
            </a:r>
            <a:r>
              <a:rPr lang="fr-FR" dirty="0"/>
              <a:t>, or component                            </a:t>
            </a:r>
          </a:p>
          <a:p>
            <a:r>
              <a:rPr lang="fr-FR" dirty="0"/>
              <a:t>    </a:t>
            </a:r>
            <a:r>
              <a:rPr lang="fr-FR" dirty="0" err="1"/>
              <a:t>shell-init</a:t>
            </a:r>
            <a:r>
              <a:rPr lang="fr-FR" dirty="0"/>
              <a:t>  </a:t>
            </a:r>
            <a:r>
              <a:rPr lang="fr-FR" dirty="0" err="1"/>
              <a:t>Initialize</a:t>
            </a:r>
            <a:r>
              <a:rPr lang="fr-FR" dirty="0"/>
              <a:t> </a:t>
            </a:r>
            <a:r>
              <a:rPr lang="fr-FR" dirty="0" err="1"/>
              <a:t>your</a:t>
            </a:r>
            <a:r>
              <a:rPr lang="fr-FR" dirty="0"/>
              <a:t> </a:t>
            </a:r>
            <a:r>
              <a:rPr lang="fr-FR" dirty="0" err="1"/>
              <a:t>shell</a:t>
            </a:r>
            <a:r>
              <a:rPr lang="fr-FR" dirty="0"/>
              <a:t> to use </a:t>
            </a:r>
            <a:r>
              <a:rPr lang="fr-FR" dirty="0" err="1"/>
              <a:t>ChefDK</a:t>
            </a:r>
            <a:r>
              <a:rPr lang="fr-FR" dirty="0"/>
              <a:t> as </a:t>
            </a:r>
            <a:r>
              <a:rPr lang="fr-FR" dirty="0" err="1"/>
              <a:t>your</a:t>
            </a:r>
            <a:r>
              <a:rPr lang="fr-FR" dirty="0"/>
              <a:t> </a:t>
            </a:r>
            <a:r>
              <a:rPr lang="fr-FR" dirty="0" err="1"/>
              <a:t>primary</a:t>
            </a:r>
            <a:r>
              <a:rPr lang="fr-FR" dirty="0"/>
              <a:t> </a:t>
            </a:r>
            <a:r>
              <a:rPr lang="fr-FR" dirty="0" err="1"/>
              <a:t>ruby</a:t>
            </a:r>
            <a:r>
              <a:rPr lang="fr-FR" dirty="0"/>
              <a:t>              </a:t>
            </a:r>
          </a:p>
          <a:p>
            <a:r>
              <a:rPr lang="fr-FR" dirty="0"/>
              <a:t>    </a:t>
            </a:r>
            <a:r>
              <a:rPr lang="fr-FR" dirty="0" err="1"/>
              <a:t>install</a:t>
            </a:r>
            <a:r>
              <a:rPr lang="fr-FR" dirty="0"/>
              <a:t>     Install </a:t>
            </a:r>
            <a:r>
              <a:rPr lang="fr-FR" dirty="0" err="1"/>
              <a:t>cookbooks</a:t>
            </a:r>
            <a:r>
              <a:rPr lang="fr-FR" dirty="0"/>
              <a:t> </a:t>
            </a:r>
            <a:r>
              <a:rPr lang="fr-FR" dirty="0" err="1"/>
              <a:t>from</a:t>
            </a:r>
            <a:r>
              <a:rPr lang="fr-FR" dirty="0"/>
              <a:t> a </a:t>
            </a:r>
            <a:r>
              <a:rPr lang="fr-FR" dirty="0" err="1"/>
              <a:t>Policyfile</a:t>
            </a:r>
            <a:r>
              <a:rPr lang="fr-FR" dirty="0"/>
              <a:t> and </a:t>
            </a:r>
            <a:r>
              <a:rPr lang="fr-FR" dirty="0" err="1"/>
              <a:t>generate</a:t>
            </a:r>
            <a:r>
              <a:rPr lang="fr-FR" dirty="0"/>
              <a:t> a </a:t>
            </a:r>
            <a:r>
              <a:rPr lang="fr-FR" dirty="0" err="1"/>
              <a:t>locked</a:t>
            </a:r>
            <a:r>
              <a:rPr lang="fr-FR" dirty="0"/>
              <a:t> </a:t>
            </a:r>
            <a:r>
              <a:rPr lang="fr-FR" dirty="0" err="1"/>
              <a:t>cookbook</a:t>
            </a:r>
            <a:r>
              <a:rPr lang="fr-FR" dirty="0"/>
              <a:t> set</a:t>
            </a:r>
          </a:p>
          <a:p>
            <a:r>
              <a:rPr lang="fr-FR" dirty="0"/>
              <a:t>    update      Updates a </a:t>
            </a:r>
            <a:r>
              <a:rPr lang="fr-FR" dirty="0" err="1"/>
              <a:t>Policyfile.lock.json</a:t>
            </a:r>
            <a:r>
              <a:rPr lang="fr-FR" dirty="0"/>
              <a:t> </a:t>
            </a:r>
            <a:r>
              <a:rPr lang="fr-FR" dirty="0" err="1"/>
              <a:t>with</a:t>
            </a:r>
            <a:r>
              <a:rPr lang="fr-FR" dirty="0"/>
              <a:t> </a:t>
            </a:r>
            <a:r>
              <a:rPr lang="fr-FR" dirty="0" err="1"/>
              <a:t>latest</a:t>
            </a:r>
            <a:r>
              <a:rPr lang="fr-FR" dirty="0"/>
              <a:t> </a:t>
            </a:r>
            <a:r>
              <a:rPr lang="fr-FR" dirty="0" err="1"/>
              <a:t>run_list</a:t>
            </a:r>
            <a:r>
              <a:rPr lang="fr-FR" dirty="0"/>
              <a:t> and </a:t>
            </a:r>
            <a:r>
              <a:rPr lang="fr-FR" dirty="0" err="1" smtClean="0"/>
              <a:t>cookbooks</a:t>
            </a:r>
            <a:endParaRPr lang="fr-FR"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62457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151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Inconsolata"/>
              </a:rPr>
              <a:t>Read the first three paragraphs here: </a:t>
            </a:r>
            <a:r>
              <a:rPr lang="en-US" sz="3200" dirty="0">
                <a:cs typeface="Inconsolata"/>
                <a:hlinkClick r:id="rId3"/>
              </a:rPr>
              <a:t>http://docs.chef.io/cookbooks.html</a:t>
            </a:r>
            <a:endParaRPr lang="en-US" sz="3200" dirty="0">
              <a:cs typeface="Inconsolata"/>
            </a:endParaRPr>
          </a:p>
          <a:p>
            <a:endParaRPr lang="en-US" sz="3200" dirty="0">
              <a:cs typeface="Inconsolata"/>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199821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smtClean="0"/>
              <a:t>Usage: chef generate GENERATOR [options]</a:t>
            </a:r>
          </a:p>
          <a:p>
            <a:endParaRPr lang="en-US" smtClean="0"/>
          </a:p>
          <a:p>
            <a:r>
              <a:rPr lang="en-US" smtClean="0"/>
              <a:t>Available generators:</a:t>
            </a:r>
          </a:p>
          <a:p>
            <a:r>
              <a:rPr lang="en-US" smtClean="0"/>
              <a:t>  app         Generate an application repo</a:t>
            </a:r>
          </a:p>
          <a:p>
            <a:r>
              <a:rPr lang="en-US" smtClean="0"/>
              <a:t>  cookbook    Generate a single cookbook</a:t>
            </a:r>
          </a:p>
          <a:p>
            <a:r>
              <a:rPr lang="en-US" smtClean="0"/>
              <a:t>  recipe      Generate a new recipe</a:t>
            </a:r>
          </a:p>
          <a:p>
            <a:r>
              <a:rPr lang="en-US" smtClean="0"/>
              <a:t>  attribute   Generate an attributes file</a:t>
            </a:r>
          </a:p>
          <a:p>
            <a:r>
              <a:rPr lang="en-US" smtClean="0"/>
              <a:t>  template    Generate a file template</a:t>
            </a:r>
          </a:p>
          <a:p>
            <a:r>
              <a:rPr lang="en-US" smtClean="0"/>
              <a:t>  file        Generate a cookbook file</a:t>
            </a:r>
          </a:p>
          <a:p>
            <a:r>
              <a:rPr lang="en-US" smtClean="0"/>
              <a:t>  lwrp        Generate a lightweight resource/provider</a:t>
            </a:r>
          </a:p>
          <a:p>
            <a:r>
              <a:rPr lang="en-US" smtClean="0"/>
              <a:t>  repo        Generate a Chef policy repository</a:t>
            </a:r>
          </a:p>
          <a:p>
            <a:r>
              <a:rPr lang="en-US" smtClean="0"/>
              <a:t>  policyfile  Generate a Policyfile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1574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6"/>
            <a:ext cx="14423693" cy="4993878"/>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031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mtClean="0"/>
              <a:t>Compiling Cookbooks...</a:t>
            </a:r>
          </a:p>
          <a:p>
            <a:r>
              <a:rPr lang="en-US" smtClean="0"/>
              <a:t>Recipe: code_generator::cookbook</a:t>
            </a:r>
          </a:p>
          <a:p>
            <a:r>
              <a:rPr lang="en-US" smtClean="0"/>
              <a:t>* directory[/home/chef/workstation] action create                                   </a:t>
            </a:r>
          </a:p>
          <a:p>
            <a:r>
              <a:rPr lang="en-US" smtClean="0"/>
              <a:t>    - create new directory /home/chef/workstation                                     </a:t>
            </a:r>
          </a:p>
          <a:p>
            <a:r>
              <a:rPr lang="en-US" smtClean="0"/>
              <a:t>  * template[/home/chef/workstation/metadata.rb] action create_if_missing </a:t>
            </a:r>
          </a:p>
          <a:p>
            <a:r>
              <a:rPr lang="en-US" smtClean="0"/>
              <a:t>    - create new file /home/chef/workstation/metadata.rb</a:t>
            </a:r>
          </a:p>
          <a:p>
            <a:r>
              <a:rPr lang="en-US" smtClean="0"/>
              <a:t>    - update content in file /home/chef/workstation/metadata.rb from none to bd85d3</a:t>
            </a:r>
          </a:p>
          <a:p>
            <a:r>
              <a:rPr lang="en-US" smtClean="0"/>
              <a:t>    (diff output suppressed by config)</a:t>
            </a:r>
          </a:p>
          <a:p>
            <a:r>
              <a:rPr lang="en-US" smtClean="0"/>
              <a:t>  * template[/home/chef/workstation/README.md] action create_if_missing</a:t>
            </a:r>
          </a:p>
          <a:p>
            <a:r>
              <a:rPr lang="en-US" smtClean="0"/>
              <a:t>    - create new file /home/chef/workstation/README.md</a:t>
            </a:r>
          </a:p>
          <a:p>
            <a:r>
              <a:rPr lang="en-US" smtClean="0"/>
              <a:t>    - update content in file /home/chef/workstation/README.md from none to 44d165</a:t>
            </a:r>
          </a:p>
          <a:p>
            <a:r>
              <a:rPr lang="en-US" smtClean="0"/>
              <a:t>    (diff output suppressed by config)</a:t>
            </a:r>
          </a:p>
          <a:p>
            <a:r>
              <a:rPr lang="en-US" smtClean="0"/>
              <a:t>  * cookbook_file[/home/chef/workstation/chefignore]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137009" y="34625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1673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endParaRPr lang="en-US" dirty="0"/>
          </a:p>
          <a:p>
            <a:r>
              <a:rPr lang="en-US" dirty="0"/>
              <a:t>workstation</a:t>
            </a:r>
          </a:p>
          <a:p>
            <a:r>
              <a:rPr lang="en-US" dirty="0"/>
              <a:t>├── </a:t>
            </a:r>
            <a:r>
              <a:rPr lang="en-US" dirty="0" err="1"/>
              <a:t>Berksfile</a:t>
            </a:r>
            <a:endParaRPr lang="en-US" dirty="0"/>
          </a:p>
          <a:p>
            <a:r>
              <a:rPr lang="en-US" dirty="0"/>
              <a:t>├── </a:t>
            </a:r>
            <a:r>
              <a:rPr lang="en-US" dirty="0" err="1"/>
              <a:t>chefignore</a:t>
            </a:r>
            <a:endParaRPr lang="en-US" dirty="0"/>
          </a:p>
          <a:p>
            <a:r>
              <a:rPr lang="en-US" dirty="0"/>
              <a:t>├── metadata.rb</a:t>
            </a:r>
          </a:p>
          <a:p>
            <a:r>
              <a:rPr lang="en-US" dirty="0"/>
              <a:t>├── README.md</a:t>
            </a:r>
          </a:p>
          <a:p>
            <a:r>
              <a:rPr lang="en-US" dirty="0"/>
              <a:t>├── recipes</a:t>
            </a:r>
          </a:p>
          <a:p>
            <a:r>
              <a:rPr lang="en-US" dirty="0"/>
              <a:t>│   └── default.rb</a:t>
            </a:r>
          </a:p>
          <a:p>
            <a:r>
              <a:rPr lang="en-US" dirty="0"/>
              <a:t>├── spec</a:t>
            </a:r>
          </a:p>
          <a:p>
            <a:r>
              <a:rPr lang="en-US" dirty="0"/>
              <a:t>│   ├── </a:t>
            </a:r>
            <a:r>
              <a:rPr lang="en-US" dirty="0" err="1"/>
              <a:t>spec_helper.rb</a:t>
            </a:r>
            <a:endParaRPr lang="en-US" dirty="0"/>
          </a:p>
          <a:p>
            <a:r>
              <a:rPr lang="en-US" dirty="0"/>
              <a:t>│   └── unit</a:t>
            </a:r>
          </a:p>
          <a:p>
            <a:r>
              <a:rPr lang="en-US" dirty="0"/>
              <a:t>│       └── recipes</a:t>
            </a:r>
          </a:p>
          <a:p>
            <a:r>
              <a:rPr lang="en-US" dirty="0"/>
              <a:t>│           └── </a:t>
            </a:r>
            <a:r>
              <a:rPr lang="en-US" dirty="0" err="1" smtClean="0"/>
              <a:t>default_spec.rb</a:t>
            </a:r>
            <a:endParaRPr lang="en-US"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16</a:t>
            </a:fld>
            <a:endParaRPr lang="en-US" dirty="0"/>
          </a:p>
        </p:txBody>
      </p:sp>
      <p:sp>
        <p:nvSpPr>
          <p:cNvPr id="6" name="Rectangle 5"/>
          <p:cNvSpPr/>
          <p:nvPr/>
        </p:nvSpPr>
        <p:spPr bwMode="auto">
          <a:xfrm>
            <a:off x="1120925" y="4396939"/>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68573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Inconsolata"/>
              </a:rPr>
              <a:t>http://daringfireball.net/projects/markdown/syntax</a:t>
            </a: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22545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49510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Inconsolata"/>
                <a:hlinkClick r:id="rId3"/>
              </a:rPr>
              <a:t>http://</a:t>
            </a:r>
            <a:r>
              <a:rPr lang="en-US" sz="3200" dirty="0" smtClean="0">
                <a:cs typeface="Inconsolata"/>
                <a:hlinkClick r:id="rId3"/>
              </a:rPr>
              <a:t>docs.chef.io/config_rb_metadata.html</a:t>
            </a:r>
            <a:endParaRPr lang="en-US" sz="3200" dirty="0" smtClean="0">
              <a:cs typeface="Inconsolata"/>
            </a:endParaRPr>
          </a:p>
          <a:p>
            <a:pPr algn="ctr"/>
            <a:endParaRPr lang="en-US" sz="32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6880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Git versioning </a:t>
            </a:r>
            <a:r>
              <a:rPr lang="en-US" dirty="0" smtClean="0"/>
              <a:t>control</a:t>
            </a:r>
          </a:p>
          <a:p>
            <a:pPr marL="918610" lvl="1" indent="-609585">
              <a:buFont typeface="Wingdings" panose="05000000000000000000" pitchFamily="2" charset="2"/>
              <a:buChar char="Ø"/>
            </a:pPr>
            <a:r>
              <a:rPr lang="en-US" dirty="0" smtClean="0"/>
              <a:t>Modify a recipe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Set up </a:t>
            </a:r>
            <a:r>
              <a:rPr lang="en-US" dirty="0"/>
              <a:t>a </a:t>
            </a:r>
            <a:r>
              <a:rPr lang="en-US" dirty="0" smtClean="0"/>
              <a:t>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55391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5888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23316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436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98027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Inconsolata"/>
                <a:cs typeface="Inconsolata"/>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569364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929104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git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Git repository in /home/chef/workstation/.git/</a:t>
            </a:r>
          </a:p>
        </p:txBody>
      </p:sp>
      <p:sp>
        <p:nvSpPr>
          <p:cNvPr id="4" name="Text Placeholder 3"/>
          <p:cNvSpPr>
            <a:spLocks noGrp="1"/>
          </p:cNvSpPr>
          <p:nvPr>
            <p:ph type="body" sz="quarter" idx="11"/>
          </p:nvPr>
        </p:nvSpPr>
        <p:spPr/>
        <p:txBody>
          <a:bodyPr/>
          <a:lstStyle/>
          <a:p>
            <a:r>
              <a:rPr lang="en-US" dirty="0" smtClean="0"/>
              <a:t>$ git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983638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a:latin typeface="Inconsolata"/>
                <a:cs typeface="Inconsolata"/>
              </a:rPr>
              <a:t>git add</a:t>
            </a:r>
            <a:r>
              <a:rPr lang="en-US" dirty="0"/>
              <a:t> 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git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426473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Git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996088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a:latin typeface="Inconsolata"/>
                <a:cs typeface="Inconsolata"/>
              </a:rPr>
              <a:t>git </a:t>
            </a:r>
            <a:r>
              <a:rPr lang="en-US" dirty="0" smtClean="0">
                <a:latin typeface="Inconsolata"/>
                <a:cs typeface="Inconsolata"/>
              </a:rPr>
              <a:t>status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dirty="0"/>
              <a:t>On branch master</a:t>
            </a:r>
          </a:p>
          <a:p>
            <a:endParaRPr lang="en-US" dirty="0"/>
          </a:p>
          <a:p>
            <a:r>
              <a:rPr lang="en-US" dirty="0"/>
              <a:t>Initial commit</a:t>
            </a:r>
          </a:p>
          <a:p>
            <a:endParaRPr lang="en-US" dirty="0"/>
          </a:p>
          <a:p>
            <a:r>
              <a:rPr lang="en-US" dirty="0"/>
              <a:t>Changes to be committed:</a:t>
            </a:r>
          </a:p>
          <a:p>
            <a:r>
              <a:rPr lang="en-US" dirty="0"/>
              <a:t>  (use "git </a:t>
            </a:r>
            <a:r>
              <a:rPr lang="en-US" dirty="0" err="1"/>
              <a:t>rm</a:t>
            </a:r>
            <a:r>
              <a:rPr lang="en-US" dirty="0"/>
              <a:t> --cached &lt;file&gt;..." to </a:t>
            </a:r>
            <a:r>
              <a:rPr lang="en-US" dirty="0" err="1"/>
              <a:t>unstage</a:t>
            </a:r>
            <a:r>
              <a:rPr lang="en-US" dirty="0"/>
              <a:t>)</a:t>
            </a:r>
          </a:p>
          <a:p>
            <a:endParaRPr lang="en-US" dirty="0"/>
          </a:p>
          <a:p>
            <a:r>
              <a:rPr lang="en-US" dirty="0"/>
              <a:t>	new file:   .</a:t>
            </a:r>
            <a:r>
              <a:rPr lang="en-US" dirty="0" err="1"/>
              <a:t>gitignore</a:t>
            </a:r>
            <a:endParaRPr lang="en-US" dirty="0"/>
          </a:p>
          <a:p>
            <a:r>
              <a:rPr lang="en-US" dirty="0"/>
              <a:t>	new file:   .</a:t>
            </a:r>
            <a:r>
              <a:rPr lang="en-US" dirty="0" err="1"/>
              <a:t>kitchen.yml</a:t>
            </a:r>
            <a:endParaRPr lang="en-US" dirty="0"/>
          </a:p>
          <a:p>
            <a:r>
              <a:rPr lang="en-US" dirty="0"/>
              <a:t>	new file:   </a:t>
            </a:r>
            <a:r>
              <a:rPr lang="en-US" dirty="0" err="1"/>
              <a:t>Berksfile</a:t>
            </a:r>
            <a:endParaRPr lang="en-US" dirty="0"/>
          </a:p>
          <a:p>
            <a:r>
              <a:rPr lang="en-US" dirty="0"/>
              <a:t>	new file:   </a:t>
            </a:r>
            <a:r>
              <a:rPr lang="en-US" dirty="0" err="1"/>
              <a:t>README.md</a:t>
            </a:r>
            <a:endParaRPr lang="en-US" dirty="0"/>
          </a:p>
          <a:p>
            <a:r>
              <a:rPr lang="en-US" dirty="0"/>
              <a:t>	new file:   </a:t>
            </a:r>
            <a:r>
              <a:rPr lang="en-US" dirty="0" err="1"/>
              <a:t>chefignore</a:t>
            </a:r>
            <a:endParaRPr lang="en-US" dirty="0"/>
          </a:p>
          <a:p>
            <a:r>
              <a:rPr lang="en-US" dirty="0"/>
              <a:t>	new file:   </a:t>
            </a:r>
            <a:r>
              <a:rPr lang="en-US" dirty="0" err="1" smtClean="0"/>
              <a:t>metadata.rb</a:t>
            </a:r>
            <a:endParaRPr lang="en-US"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git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7775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a:t>
            </a:r>
            <a:r>
              <a:rPr lang="en-US" sz="3200" dirty="0"/>
              <a:t>something like that for a web </a:t>
            </a:r>
            <a:r>
              <a:rPr lang="en-US" sz="3200" dirty="0" smtClean="0"/>
              <a:t>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Inconsolata"/>
                <a:cs typeface="Inconsolata"/>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53242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1" y="168442"/>
            <a:ext cx="15653536" cy="963935"/>
          </a:xfrm>
        </p:spPr>
        <p:txBody>
          <a:bodyPr>
            <a:normAutofit fontScale="90000"/>
          </a:bodyPr>
          <a:lstStyle/>
          <a:p>
            <a:pPr marL="457189" indent="-457189"/>
            <a:r>
              <a:rPr lang="en-US" dirty="0" smtClean="0"/>
              <a:t>GE: Use </a:t>
            </a:r>
            <a:r>
              <a:rPr lang="en-US" dirty="0">
                <a:latin typeface="Inconsolata"/>
                <a:cs typeface="Inconsolata"/>
              </a:rPr>
              <a:t>git commit</a:t>
            </a:r>
            <a:r>
              <a:rPr lang="en-US" dirty="0"/>
              <a:t> to </a:t>
            </a:r>
            <a:r>
              <a:rPr lang="en-US" dirty="0" smtClean="0"/>
              <a:t>Save </a:t>
            </a:r>
            <a:r>
              <a:rPr lang="en-US" dirty="0"/>
              <a:t>the </a:t>
            </a:r>
            <a:r>
              <a:rPr lang="en-US" dirty="0" smtClean="0"/>
              <a:t>Staged </a:t>
            </a:r>
            <a:r>
              <a:rPr lang="en-US" dirty="0"/>
              <a:t>C</a:t>
            </a:r>
            <a:r>
              <a:rPr lang="en-US" dirty="0" smtClean="0"/>
              <a:t>hanges</a:t>
            </a:r>
            <a:endParaRPr lang="en-US" dirty="0">
              <a:latin typeface="Inconsolata"/>
              <a:cs typeface="Inconsolata"/>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git </a:t>
            </a:r>
            <a:r>
              <a:rPr lang="en-US" dirty="0" err="1"/>
              <a:t>config</a:t>
            </a:r>
            <a:r>
              <a:rPr lang="en-US" dirty="0"/>
              <a:t> --global </a:t>
            </a:r>
            <a:r>
              <a:rPr lang="en-US" dirty="0" err="1"/>
              <a:t>user.name</a:t>
            </a:r>
            <a:r>
              <a:rPr lang="en-US" dirty="0"/>
              <a:t> "Your Name"</a:t>
            </a:r>
          </a:p>
          <a:p>
            <a:r>
              <a:rPr lang="en-US" dirty="0"/>
              <a:t>    git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git commit --amend --reset-author</a:t>
            </a:r>
          </a:p>
        </p:txBody>
      </p:sp>
      <p:sp>
        <p:nvSpPr>
          <p:cNvPr id="4" name="Text Placeholder 3"/>
          <p:cNvSpPr>
            <a:spLocks noGrp="1"/>
          </p:cNvSpPr>
          <p:nvPr>
            <p:ph type="body" sz="quarter" idx="11"/>
          </p:nvPr>
        </p:nvSpPr>
        <p:spPr/>
        <p:txBody>
          <a:bodyPr/>
          <a:lstStyle/>
          <a:p>
            <a:r>
              <a:rPr lang="en-US" dirty="0" smtClean="0"/>
              <a:t>$ git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9305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in the workplace, you should ultimately push the local git repo to a shareable GitHub location.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294373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Inconsolata"/>
              <a:cs typeface="Inconsolata"/>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23051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50611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Inconsolata"/>
                <a:cs typeface="Inconsolata"/>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Inconsolata"/>
                <a:cs typeface="Inconsolata"/>
              </a:rPr>
              <a:t>"</a:t>
            </a:r>
            <a:r>
              <a:rPr lang="en-US" sz="3200" dirty="0" err="1">
                <a:latin typeface="Inconsolata"/>
                <a:cs typeface="Inconsolata"/>
              </a:rPr>
              <a:t>server.rb</a:t>
            </a:r>
            <a:r>
              <a:rPr lang="en-US" sz="3200" dirty="0">
                <a:latin typeface="Inconsolata"/>
                <a:cs typeface="Inconsolata"/>
              </a:rPr>
              <a:t>"</a:t>
            </a:r>
            <a:r>
              <a:rPr lang="en-US" sz="3200" dirty="0"/>
              <a:t> with the policy:</a:t>
            </a:r>
          </a:p>
          <a:p>
            <a:pPr lvl="1" algn="l">
              <a:lnSpc>
                <a:spcPct val="120000"/>
              </a:lnSpc>
            </a:pPr>
            <a:r>
              <a:rPr lang="en-US" sz="2667" dirty="0">
                <a:solidFill>
                  <a:schemeClr val="tx1">
                    <a:lumMod val="75000"/>
                  </a:schemeClr>
                </a:solidFill>
                <a:latin typeface="Inconsolata"/>
                <a:cs typeface="Inconsolata"/>
              </a:rPr>
              <a:t>The package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installed.</a:t>
            </a:r>
          </a:p>
          <a:p>
            <a:pPr lvl="1" algn="l">
              <a:lnSpc>
                <a:spcPct val="120000"/>
              </a:lnSpc>
            </a:pPr>
            <a:r>
              <a:rPr lang="en-US" sz="2667" dirty="0">
                <a:solidFill>
                  <a:schemeClr val="tx1">
                    <a:lumMod val="75000"/>
                  </a:schemeClr>
                </a:solidFill>
                <a:latin typeface="Inconsolata"/>
                <a:cs typeface="Inconsolata"/>
              </a:rPr>
              <a:t>The file named "/</a:t>
            </a:r>
            <a:r>
              <a:rPr lang="en-US" sz="2667" dirty="0" err="1">
                <a:solidFill>
                  <a:schemeClr val="tx1">
                    <a:lumMod val="75000"/>
                  </a:schemeClr>
                </a:solidFill>
                <a:latin typeface="Inconsolata"/>
                <a:cs typeface="Inconsolata"/>
              </a:rPr>
              <a:t>var</a:t>
            </a:r>
            <a:r>
              <a:rPr lang="en-US" sz="2667" dirty="0">
                <a:solidFill>
                  <a:schemeClr val="tx1">
                    <a:lumMod val="75000"/>
                  </a:schemeClr>
                </a:solidFill>
                <a:latin typeface="Inconsolata"/>
                <a:cs typeface="Inconsolata"/>
              </a:rPr>
              <a:t>/www/html/</a:t>
            </a:r>
            <a:r>
              <a:rPr lang="en-US" sz="2667" dirty="0" err="1">
                <a:solidFill>
                  <a:schemeClr val="tx1">
                    <a:lumMod val="75000"/>
                  </a:schemeClr>
                </a:solidFill>
                <a:latin typeface="Inconsolata"/>
                <a:cs typeface="Inconsolata"/>
              </a:rPr>
              <a:t>index.html</a:t>
            </a:r>
            <a:r>
              <a:rPr lang="en-US" sz="2667" dirty="0">
                <a:solidFill>
                  <a:schemeClr val="tx1">
                    <a:lumMod val="75000"/>
                  </a:schemeClr>
                </a:solidFill>
                <a:latin typeface="Inconsolata"/>
                <a:cs typeface="Inconsolata"/>
              </a:rPr>
              <a:t>" is created with the content "&lt;h1&gt;Hello, world!&lt;/h1&gt;"</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started.</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enabled</a:t>
            </a:r>
            <a:r>
              <a:rPr lang="en-US" sz="2667" dirty="0" smtClean="0">
                <a:solidFill>
                  <a:schemeClr val="tx1">
                    <a:lumMod val="75000"/>
                  </a:schemeClr>
                </a:solidFill>
                <a:latin typeface="Inconsolata"/>
                <a:cs typeface="Inconsolata"/>
              </a:rPr>
              <a:t>.</a:t>
            </a:r>
            <a:endParaRPr lang="en-US" sz="2667" dirty="0">
              <a:solidFill>
                <a:schemeClr val="tx1">
                  <a:lumMod val="75000"/>
                </a:schemeClr>
              </a:solidFill>
            </a:endParaRPr>
          </a:p>
          <a:p>
            <a:pPr marL="457189" indent="-457189">
              <a:lnSpc>
                <a:spcPct val="120000"/>
              </a:lnSpc>
              <a:buFont typeface="Wingdings" charset="2"/>
              <a:buChar char="q"/>
            </a:pPr>
            <a:r>
              <a:rPr lang="en-US" sz="3200" dirty="0"/>
              <a:t>Place the apache cookbook under version control</a:t>
            </a:r>
            <a:endParaRPr lang="en-US" sz="2667" dirty="0">
              <a:solidFill>
                <a:schemeClr val="tx1">
                  <a:lumMod val="75000"/>
                </a:schemeClr>
              </a:solidFill>
            </a:endParaRPr>
          </a:p>
          <a:p>
            <a:pPr>
              <a:lnSpc>
                <a:spcPct val="120000"/>
              </a:lnSpc>
            </a:pPr>
            <a:endParaRPr lang="en-US" sz="2400" dirty="0"/>
          </a:p>
          <a:p>
            <a:pPr marL="457189" indent="-457189">
              <a:lnSpc>
                <a:spcPct val="120000"/>
              </a:lnSpc>
              <a:buFont typeface="Wingdings" charset="2"/>
              <a:buChar char="q"/>
            </a:pP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61478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a:t>
            </a:r>
            <a:r>
              <a:rPr lang="en-US" dirty="0" smtClean="0"/>
              <a:t>/home/chef/</a:t>
            </a:r>
            <a:r>
              <a:rPr lang="en-US" dirty="0"/>
              <a:t>apache] action create</a:t>
            </a:r>
          </a:p>
          <a:p>
            <a:r>
              <a:rPr lang="en-US" dirty="0"/>
              <a:t>    - create new directory /home/chef</a:t>
            </a:r>
          </a:p>
          <a:p>
            <a:r>
              <a:rPr lang="en-US" dirty="0"/>
              <a:t>  * template[/home/chef</a:t>
            </a:r>
            <a:r>
              <a:rPr lang="en-US" dirty="0" smtClean="0"/>
              <a:t>/apache/</a:t>
            </a:r>
            <a:r>
              <a:rPr lang="en-US" dirty="0" err="1" smtClean="0"/>
              <a:t>metadata.rb</a:t>
            </a:r>
            <a:r>
              <a:rPr lang="en-US" dirty="0"/>
              <a:t>] action </a:t>
            </a:r>
            <a:r>
              <a:rPr lang="en-US" dirty="0" err="1"/>
              <a:t>create_if_missing</a:t>
            </a:r>
            <a:endParaRPr lang="en-US" dirty="0"/>
          </a:p>
          <a:p>
            <a:r>
              <a:rPr lang="en-US" dirty="0"/>
              <a:t>    - create new file /home/</a:t>
            </a:r>
            <a:r>
              <a:rPr lang="en-US" dirty="0" smtClean="0"/>
              <a:t>chef/apache/</a:t>
            </a:r>
            <a:r>
              <a:rPr lang="en-US" dirty="0" err="1"/>
              <a:t>metadata.rb</a:t>
            </a:r>
            <a:endParaRPr lang="en-US" dirty="0"/>
          </a:p>
          <a:p>
            <a:r>
              <a:rPr lang="en-US" dirty="0"/>
              <a:t>    - update content in file /home/</a:t>
            </a:r>
            <a:r>
              <a:rPr lang="en-US" dirty="0" smtClean="0"/>
              <a:t>chef/apache/</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template[/home/chef</a:t>
            </a:r>
            <a:r>
              <a:rPr lang="en-US" dirty="0" smtClean="0"/>
              <a:t>/apache/</a:t>
            </a:r>
            <a:r>
              <a:rPr lang="en-US" dirty="0" err="1" smtClean="0"/>
              <a:t>README.md</a:t>
            </a:r>
            <a:r>
              <a:rPr lang="en-US" dirty="0"/>
              <a:t>] action </a:t>
            </a:r>
            <a:r>
              <a:rPr lang="en-US" dirty="0" err="1"/>
              <a:t>create_if_missing</a:t>
            </a:r>
            <a:endParaRPr lang="en-US" dirty="0"/>
          </a:p>
          <a:p>
            <a:r>
              <a:rPr lang="en-US" dirty="0"/>
              <a:t>    - create new file /home/</a:t>
            </a:r>
            <a:r>
              <a:rPr lang="en-US" dirty="0" smtClean="0"/>
              <a:t>chef/apache/</a:t>
            </a:r>
            <a:r>
              <a:rPr lang="en-US" dirty="0" err="1"/>
              <a:t>README.md</a:t>
            </a:r>
            <a:endParaRPr lang="en-US" dirty="0"/>
          </a:p>
          <a:p>
            <a:r>
              <a:rPr lang="en-US" dirty="0"/>
              <a:t>    - update content in file /home/chef/apache/</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[/home/chef/apache/</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753605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:enable</a:t>
            </a:r>
          </a:p>
          <a:p>
            <a:r>
              <a:rPr lang="en-US" dirty="0" smtClean="0"/>
              <a:t>end</a:t>
            </a:r>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:start</a:t>
            </a:r>
            <a:endParaRPr lang="en-US" dirty="0"/>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40345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t>
            </a:r>
            <a:r>
              <a:rPr lang="en-US" dirty="0"/>
              <a:t>Apache </a:t>
            </a:r>
            <a:r>
              <a:rPr lang="en-US" dirty="0" smtClean="0"/>
              <a:t>Recipe - Option</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b="1" dirty="0"/>
              <a:t>[ :enable, :start ]</a:t>
            </a:r>
          </a:p>
          <a:p>
            <a:r>
              <a:rPr lang="en-US" dirty="0"/>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266443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a:t>yum_package</a:t>
            </a:r>
            <a:r>
              <a:rPr lang="en-US" dirty="0"/>
              <a:t>[httpd] action install</a:t>
            </a:r>
          </a:p>
          <a:p>
            <a:r>
              <a:rPr lang="en-US" dirty="0"/>
              <a:t>    - install version 2.2.15-47.el6.centos of package httpd</a:t>
            </a:r>
          </a:p>
          <a:p>
            <a:r>
              <a:rPr lang="en-US" dirty="0"/>
              <a:t>  * file[/var/www/html/index.html] action create</a:t>
            </a:r>
          </a:p>
          <a:p>
            <a:r>
              <a:rPr lang="en-US" dirty="0"/>
              <a:t>    - create new file /var/www/html/index.html</a:t>
            </a:r>
          </a:p>
          <a:p>
            <a:r>
              <a:rPr lang="en-US" dirty="0"/>
              <a:t>    - update content in file /var/www/html/index.html from none to 17d291</a:t>
            </a:r>
          </a:p>
          <a:p>
            <a:r>
              <a:rPr lang="en-US" dirty="0"/>
              <a:t>    --- /var/www/html/index.html        2015-09-14 22:57:21.151137524 +0000</a:t>
            </a:r>
          </a:p>
          <a:p>
            <a:r>
              <a:rPr lang="en-US" dirty="0"/>
              <a:t>    +++ /var/www/html/.index.html20150914-2132-n4lsm6   2015-09-14 22:57:21.150137524 +0000</a:t>
            </a:r>
          </a:p>
          <a:p>
            <a:r>
              <a:rPr lang="en-US" dirty="0"/>
              <a:t>    @@ -1 +1,2 @@</a:t>
            </a:r>
          </a:p>
          <a:p>
            <a:r>
              <a:rPr lang="en-US" dirty="0"/>
              <a:t>    +&lt;h1&gt;Hello, world!&lt;/h1&gt;</a:t>
            </a:r>
          </a:p>
          <a:p>
            <a:r>
              <a:rPr lang="en-US" dirty="0"/>
              <a:t>  * service[httpd] action enable</a:t>
            </a:r>
          </a:p>
          <a:p>
            <a:r>
              <a:rPr lang="en-US" dirty="0"/>
              <a:t>    - enable service service[httpd]</a:t>
            </a:r>
          </a:p>
          <a:p>
            <a:r>
              <a:rPr lang="en-US" dirty="0"/>
              <a:t>  * service[httpd] action </a:t>
            </a:r>
            <a:r>
              <a:rPr lang="en-US" dirty="0" smtClean="0"/>
              <a:t>start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375640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18155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Inconsolata" panose="020B0609030003000000" pitchFamily="49" charset="0"/>
              </a:rPr>
              <a:t>$ cd apache</a:t>
            </a:r>
          </a:p>
          <a:p>
            <a:r>
              <a:rPr lang="en-US" dirty="0" smtClean="0">
                <a:latin typeface="Inconsolata" panose="020B0609030003000000" pitchFamily="49" charset="0"/>
              </a:rPr>
              <a:t>$ git </a:t>
            </a:r>
            <a:r>
              <a:rPr lang="en-US" dirty="0" err="1" smtClean="0">
                <a:latin typeface="Inconsolata" panose="020B0609030003000000" pitchFamily="49" charset="0"/>
              </a:rPr>
              <a:t>init</a:t>
            </a:r>
            <a:r>
              <a:rPr lang="en-US" dirty="0" smtClean="0">
                <a:latin typeface="Inconsolata" panose="020B0609030003000000" pitchFamily="49" charset="0"/>
              </a:rPr>
              <a:t> </a:t>
            </a:r>
          </a:p>
          <a:p>
            <a:r>
              <a:rPr lang="en-US" dirty="0" smtClean="0">
                <a:latin typeface="Inconsolata" panose="020B0609030003000000" pitchFamily="49" charset="0"/>
              </a:rPr>
              <a:t>$ git add .</a:t>
            </a:r>
          </a:p>
          <a:p>
            <a:r>
              <a:rPr lang="en-US" dirty="0" smtClean="0">
                <a:latin typeface="Inconsolata" panose="020B0609030003000000" pitchFamily="49" charset="0"/>
              </a:rPr>
              <a:t>$ git commit -m "Initial Apache Cookbook"</a:t>
            </a:r>
            <a:endParaRPr lang="en-US" dirty="0">
              <a:latin typeface="Inconsolata" panose="020B0609030003000000"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50704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8554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1681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37952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3946907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smtClean="0">
                <a:cs typeface="Inconsolata"/>
              </a:rPr>
              <a:t>git</a:t>
            </a:r>
            <a:endParaRPr lang="en-US" dirty="0">
              <a:cs typeface="Inconsolata"/>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Inconsolata"/>
                <a:cs typeface="Inconsolata"/>
              </a:rPr>
              <a:t>	The package named "git" is installed.</a:t>
            </a:r>
          </a:p>
          <a:p>
            <a:endParaRPr lang="en-US" dirty="0">
              <a:latin typeface="Inconsolata"/>
              <a:cs typeface="Inconsolata"/>
            </a:endParaRPr>
          </a:p>
          <a:p>
            <a:pPr marL="609585" indent="-609585">
              <a:buFont typeface="Wingdings" charset="2"/>
              <a:buChar char="q"/>
            </a:pPr>
            <a:r>
              <a:rPr lang="en-US" dirty="0" smtClean="0"/>
              <a:t>Then apply this recipe with </a:t>
            </a:r>
            <a:r>
              <a:rPr lang="en-US" dirty="0" smtClean="0">
                <a:latin typeface="Inconsolata"/>
                <a:cs typeface="Inconsolata"/>
              </a:rPr>
              <a:t>chef-apply.</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4219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git Package</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a:t>package "nano"</a:t>
            </a:r>
          </a:p>
          <a:p>
            <a:r>
              <a:rPr lang="en-US" dirty="0"/>
              <a:t>package "vim"</a:t>
            </a:r>
          </a:p>
          <a:p>
            <a:r>
              <a:rPr lang="en-US" dirty="0"/>
              <a:t>package "emacs"</a:t>
            </a:r>
          </a:p>
          <a:p>
            <a:endParaRPr lang="en-US" dirty="0"/>
          </a:p>
          <a:p>
            <a:r>
              <a:rPr lang="en-US" dirty="0" smtClean="0"/>
              <a:t>package "tree"</a:t>
            </a:r>
          </a:p>
          <a:p>
            <a:r>
              <a:rPr lang="en-US" dirty="0" smtClean="0"/>
              <a:t>package "git"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4281458"/>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29635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[git] action install</a:t>
            </a:r>
          </a:p>
          <a:p>
            <a:r>
              <a:rPr lang="en-US" dirty="0" smtClean="0"/>
              <a:t>    - install version 1.7.1-3.el6_4.1 of package git</a:t>
            </a:r>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2914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http://purl.org/dc/terms/"/>
    <ds:schemaRef ds:uri="7bb5d761-a2ea-4873-95f7-7a6658fb3ef0"/>
    <ds:schemaRef ds:uri="http://schemas.microsoft.com/office/2006/documentManagement/types"/>
    <ds:schemaRef ds:uri="http://schemas.openxmlformats.org/package/2006/metadata/core-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14677</TotalTime>
  <Words>4850</Words>
  <Application>Microsoft Macintosh PowerPoint</Application>
  <PresentationFormat>Custom</PresentationFormat>
  <Paragraphs>588</Paragraphs>
  <Slides>41</Slides>
  <Notes>41</Notes>
  <HiddenSlides>0</HiddenSlides>
  <MMClips>0</MMClips>
  <ScaleCrop>false</ScaleCrop>
  <HeadingPairs>
    <vt:vector size="4" baseType="variant">
      <vt:variant>
        <vt:lpstr>Theme</vt:lpstr>
      </vt:variant>
      <vt:variant>
        <vt:i4>1</vt:i4>
      </vt:variant>
      <vt:variant>
        <vt:lpstr>Slide Titles</vt:lpstr>
      </vt:variant>
      <vt:variant>
        <vt:i4>41</vt:i4>
      </vt:variant>
    </vt:vector>
  </HeadingPairs>
  <TitlesOfParts>
    <vt:vector size="42" baseType="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Create Apache Recipe - Option</vt:lpstr>
      <vt:lpstr>Lab: Apply the Server Recipe</vt:lpstr>
      <vt:lpstr>Lab: Verify That the Website is Available</vt:lpstr>
      <vt:lpstr>Lab: Commit Your Work</vt:lpstr>
      <vt:lpstr>Discussion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1780</cp:revision>
  <cp:lastPrinted>2015-02-07T23:49:10Z</cp:lastPrinted>
  <dcterms:created xsi:type="dcterms:W3CDTF">2012-09-13T17:36:07Z</dcterms:created>
  <dcterms:modified xsi:type="dcterms:W3CDTF">2015-09-28T15:59:51Z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